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5" r:id="rId1"/>
    <p:sldMasterId id="2147484217" r:id="rId2"/>
  </p:sldMasterIdLst>
  <p:notesMasterIdLst>
    <p:notesMasterId r:id="rId4"/>
  </p:notesMasterIdLst>
  <p:handoutMasterIdLst>
    <p:handoutMasterId r:id="rId5"/>
  </p:handoutMasterIdLst>
  <p:sldIdLst>
    <p:sldId id="1795" r:id="rId3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Comic Sans MS" pitchFamily="66" charset="0"/>
        <a:ea typeface="HG丸ｺﾞｼｯｸM-PRO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shu NANG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CCECFF"/>
    <a:srgbClr val="CBD5E8"/>
    <a:srgbClr val="000000"/>
    <a:srgbClr val="002060"/>
    <a:srgbClr val="FFFF00"/>
    <a:srgbClr val="FF0000"/>
    <a:srgbClr val="3333CC"/>
    <a:srgbClr val="92D05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85912" autoAdjust="0"/>
  </p:normalViewPr>
  <p:slideViewPr>
    <p:cSldViewPr>
      <p:cViewPr varScale="1">
        <p:scale>
          <a:sx n="64" d="100"/>
          <a:sy n="64" d="100"/>
        </p:scale>
        <p:origin x="133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90" d="100"/>
          <a:sy n="90" d="100"/>
        </p:scale>
        <p:origin x="-1962" y="-21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l" defTabSz="990382" eaLnBrk="0" hangingPunct="0">
              <a:defRPr kumimoji="0" sz="1100" b="0"/>
            </a:lvl1pPr>
          </a:lstStyle>
          <a:p>
            <a:r>
              <a:rPr lang="en-US" altLang="ja-JP">
                <a:latin typeface="+mn-lt"/>
                <a:ea typeface="+mn-ea"/>
              </a:rPr>
              <a:t>pES club </a:t>
            </a:r>
            <a:r>
              <a:rPr lang="ja-JP" altLang="en-US">
                <a:latin typeface="+mn-lt"/>
                <a:ea typeface="+mn-ea"/>
              </a:rPr>
              <a:t>第</a:t>
            </a:r>
            <a:r>
              <a:rPr lang="en-US" altLang="ja-JP">
                <a:latin typeface="+mn-lt"/>
                <a:ea typeface="+mn-ea"/>
              </a:rPr>
              <a:t>15</a:t>
            </a:r>
            <a:r>
              <a:rPr lang="ja-JP" altLang="en-US">
                <a:latin typeface="+mn-lt"/>
                <a:ea typeface="+mn-ea"/>
              </a:rPr>
              <a:t>回 </a:t>
            </a:r>
            <a:r>
              <a:rPr lang="en-US" altLang="ja-JP">
                <a:latin typeface="+mn-lt"/>
                <a:ea typeface="+mn-ea"/>
              </a:rPr>
              <a:t>EBM Seminar</a:t>
            </a:r>
            <a:r>
              <a:rPr lang="ja-JP" altLang="en-US">
                <a:latin typeface="+mn-lt"/>
                <a:ea typeface="+mn-ea"/>
              </a:rPr>
              <a:t>　情報検索</a:t>
            </a:r>
            <a:endParaRPr lang="en-US" altLang="ja-JP" dirty="0">
              <a:latin typeface="+mn-lt"/>
              <a:ea typeface="+mn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1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382" eaLnBrk="0" hangingPunct="0">
              <a:defRPr kumimoji="0" sz="1100" b="0"/>
            </a:lvl1pPr>
          </a:lstStyle>
          <a:p>
            <a:r>
              <a:rPr lang="en-US" altLang="ja-JP">
                <a:latin typeface="+mn-lt"/>
                <a:ea typeface="+mn-ea"/>
              </a:rPr>
              <a:t>2015/12/13</a:t>
            </a:r>
            <a:endParaRPr lang="en-US" altLang="ja-JP" dirty="0">
              <a:latin typeface="+mn-lt"/>
              <a:ea typeface="+mn-ea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3946"/>
            <a:ext cx="3475043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l" defTabSz="990382" eaLnBrk="0" hangingPunct="0">
              <a:defRPr kumimoji="0" sz="1100" b="0"/>
            </a:lvl1pPr>
          </a:lstStyle>
          <a:p>
            <a:r>
              <a:rPr lang="ja-JP" altLang="en-US">
                <a:latin typeface="+mn-lt"/>
                <a:ea typeface="+mn-ea"/>
              </a:rPr>
              <a:t>東京北医療センター 総合診療科　南郷栄秀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3946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382" eaLnBrk="0" hangingPunct="0">
              <a:defRPr kumimoji="0" sz="1100" b="0"/>
            </a:lvl1pPr>
          </a:lstStyle>
          <a:p>
            <a:fld id="{3183B406-A872-4BA2-85DA-8C0980B44E99}" type="slidenum">
              <a:rPr lang="ja-JP" altLang="en-US">
                <a:latin typeface="+mn-lt"/>
                <a:ea typeface="+mn-ea"/>
              </a:rPr>
              <a:pPr/>
              <a:t>‹#›</a:t>
            </a:fld>
            <a:endParaRPr lang="en-US" altLang="ja-JP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78190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l" defTabSz="990382" eaLnBrk="0" hangingPunct="0">
              <a:defRPr kumimoji="0" sz="1100" b="0"/>
            </a:lvl1pPr>
          </a:lstStyle>
          <a:p>
            <a:r>
              <a:rPr lang="en-US" altLang="ja-JP"/>
              <a:t>pES club </a:t>
            </a:r>
            <a:r>
              <a:rPr lang="ja-JP" altLang="en-US"/>
              <a:t>第</a:t>
            </a:r>
            <a:r>
              <a:rPr lang="en-US" altLang="ja-JP"/>
              <a:t>15</a:t>
            </a:r>
            <a:r>
              <a:rPr lang="ja-JP" altLang="en-US"/>
              <a:t>回 </a:t>
            </a:r>
            <a:r>
              <a:rPr lang="en-US" altLang="ja-JP"/>
              <a:t>EBM Seminar</a:t>
            </a:r>
            <a:r>
              <a:rPr lang="ja-JP" altLang="en-US"/>
              <a:t>　情報検索</a:t>
            </a:r>
            <a:endParaRPr lang="en-US" altLang="ja-JP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1156"/>
            <a:ext cx="5205932" cy="460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2 レベル</a:t>
            </a:r>
          </a:p>
          <a:p>
            <a:pPr lvl="2"/>
            <a:r>
              <a:rPr lang="ja-JP" altLang="en-US"/>
              <a:t>第 3 レベル</a:t>
            </a:r>
          </a:p>
          <a:p>
            <a:pPr lvl="3"/>
            <a:r>
              <a:rPr lang="ja-JP" altLang="en-US"/>
              <a:t>第 4 レベル</a:t>
            </a:r>
          </a:p>
          <a:p>
            <a:pPr lvl="4"/>
            <a:r>
              <a:rPr lang="ja-JP" altLang="en-US"/>
              <a:t>第 5 レベル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1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382" eaLnBrk="0" hangingPunct="0">
              <a:defRPr kumimoji="0" sz="1100" b="0"/>
            </a:lvl1pPr>
          </a:lstStyle>
          <a:p>
            <a:r>
              <a:rPr lang="en-US" altLang="ja-JP"/>
              <a:t>2015/12/13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6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l" defTabSz="990382" eaLnBrk="0" hangingPunct="0">
              <a:defRPr kumimoji="0" sz="1100" b="0"/>
            </a:lvl1pPr>
          </a:lstStyle>
          <a:p>
            <a:r>
              <a:rPr lang="ja-JP" altLang="en-US"/>
              <a:t>東京北医療センター 総合診療科　南郷栄秀</a:t>
            </a:r>
            <a:endParaRPr lang="en-US" altLang="ja-JP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3946"/>
            <a:ext cx="3077137" cy="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382" eaLnBrk="0" hangingPunct="0">
              <a:defRPr kumimoji="0" sz="1100" b="0"/>
            </a:lvl1pPr>
          </a:lstStyle>
          <a:p>
            <a:fld id="{41C63E0E-1352-4541-B2C0-2875B4F116E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69563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Helvetica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7543659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89666066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72738087"/>
      </p:ext>
    </p:extLst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31658967"/>
      </p:ext>
    </p:extLst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811008"/>
      </p:ext>
    </p:extLst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29325217"/>
      </p:ext>
    </p:extLst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6386443"/>
      </p:ext>
    </p:extLst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975715"/>
      </p:ext>
    </p:extLst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22297504"/>
      </p:ext>
    </p:extLst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8553247"/>
      </p:ext>
    </p:extLst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03845951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50697873"/>
      </p:ext>
    </p:extLst>
  </p:cSld>
  <p:clrMapOvr>
    <a:masterClrMapping/>
  </p:clrMapOvr>
  <p:transition>
    <p:pull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81605874"/>
      </p:ext>
    </p:extLst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43785034"/>
      </p:ext>
    </p:extLst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82657903"/>
      </p:ext>
    </p:extLst>
  </p:cSld>
  <p:clrMapOvr>
    <a:masterClrMapping/>
  </p:clrMapOvr>
  <p:transition>
    <p:pull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90990752"/>
      </p:ext>
    </p:extLst>
  </p:cSld>
  <p:clrMapOvr>
    <a:masterClrMapping/>
  </p:clrMapOvr>
  <p:transition>
    <p:pull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 flipV="1">
            <a:off x="315913" y="31845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111BF8-F176-46E6-9665-6D65448C5DA4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95906"/>
            <a:ext cx="9144000" cy="93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00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2371" y="313204"/>
            <a:ext cx="7761287" cy="1143000"/>
          </a:xfrm>
        </p:spPr>
        <p:txBody>
          <a:bodyPr/>
          <a:lstStyle>
            <a:lvl1pPr>
              <a:defRPr sz="44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01A443-69AE-4EB5-8556-BEEE5746D29A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486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C1224D-046A-4177-A4E6-FFA0C8FECD1D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124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1714500"/>
            <a:ext cx="3810000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8" y="1714500"/>
            <a:ext cx="3810000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554B93-A9BB-4619-A722-C3C3A2BC44F6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455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7290" y="274638"/>
            <a:ext cx="7509510" cy="117697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3C186D-0B2B-4A7D-A4D7-B3D53A3843D1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9137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324634"/>
            <a:ext cx="7793037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853740-094A-4933-BAA3-7F6FC500C63E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23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1546692"/>
      </p:ext>
    </p:extLst>
  </p:cSld>
  <p:clrMapOvr>
    <a:masterClrMapping/>
  </p:clrMapOvr>
  <p:transition>
    <p:pull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6DF7EA-E810-4ADD-BBFD-164B413B0E22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715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042990-2179-4A17-8FD4-D0741D1719EF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320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7A9D8F-AF86-45D0-BC43-D2B552ED1319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002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64BBB9-9A88-4E5F-8B60-4B408D7472E6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8972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1FBDC2-1BBF-45E3-8935-81CD9EFCA984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721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F90A08-466A-40A3-A516-7DEB122E593F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56285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とコンテンツ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1182687" y="0"/>
            <a:ext cx="7761288" cy="184482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b="1">
                <a:solidFill>
                  <a:srgbClr val="1F497D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F497D"/>
                </a:solidFill>
              </a:rPr>
              <a:t>マスター タイトルの書式設定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1182687" y="2017713"/>
            <a:ext cx="7772401" cy="4840287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rgbClr val="0000CC"/>
              </a:buClr>
              <a:buSzPct val="60000"/>
              <a:buFont typeface="Wingdings"/>
              <a:buChar char="■"/>
              <a:defRPr>
                <a:latin typeface="メイリオ"/>
                <a:ea typeface="メイリオ"/>
                <a:cs typeface="メイリオ"/>
                <a:sym typeface="メイリオ"/>
              </a:defRPr>
            </a:lvl1pPr>
            <a:lvl2pPr>
              <a:buClr>
                <a:srgbClr val="0000CC"/>
              </a:buClr>
              <a:buSzPct val="60000"/>
              <a:buFont typeface="Wingdings"/>
              <a:buChar char="■"/>
              <a:defRPr>
                <a:latin typeface="メイリオ"/>
                <a:ea typeface="メイリオ"/>
                <a:cs typeface="メイリオ"/>
                <a:sym typeface="メイリオ"/>
              </a:defRPr>
            </a:lvl2pPr>
            <a:lvl3pPr>
              <a:buClr>
                <a:srgbClr val="0000CC"/>
              </a:buClr>
              <a:buSzPct val="50000"/>
              <a:buFont typeface="Wingdings"/>
              <a:buChar char="■"/>
              <a:defRPr>
                <a:latin typeface="メイリオ"/>
                <a:ea typeface="メイリオ"/>
                <a:cs typeface="メイリオ"/>
                <a:sym typeface="メイリオ"/>
              </a:defRPr>
            </a:lvl3pPr>
            <a:lvl4pPr>
              <a:buClr>
                <a:srgbClr val="0000CC"/>
              </a:buClr>
              <a:buSzPct val="55000"/>
              <a:buFont typeface="Wingdings"/>
              <a:buChar char="■"/>
              <a:defRPr>
                <a:latin typeface="メイリオ"/>
                <a:ea typeface="メイリオ"/>
                <a:cs typeface="メイリオ"/>
                <a:sym typeface="メイリオ"/>
              </a:defRPr>
            </a:lvl4pPr>
            <a:lvl5pPr>
              <a:buClr>
                <a:srgbClr val="0000CC"/>
              </a:buClr>
              <a:buSzPct val="50000"/>
              <a:buFont typeface="Wingdings"/>
              <a:buChar char="■"/>
              <a:defRPr>
                <a:latin typeface="メイリオ"/>
                <a:ea typeface="メイリオ"/>
                <a:cs typeface="メイリオ"/>
                <a:sym typeface="メイリオ"/>
              </a:defRPr>
            </a:lvl5pPr>
          </a:lstStyle>
          <a:p>
            <a:pPr lvl="0">
              <a:defRPr sz="1800"/>
            </a:pPr>
            <a:r>
              <a:rPr sz="3200"/>
              <a:t>マスター テキストの書式設定</a:t>
            </a:r>
          </a:p>
          <a:p>
            <a:pPr lvl="1">
              <a:defRPr sz="1800"/>
            </a:pPr>
            <a:r>
              <a:rPr sz="3200"/>
              <a:t>第 2 レベル</a:t>
            </a:r>
          </a:p>
          <a:p>
            <a:pPr lvl="2">
              <a:defRPr sz="1800"/>
            </a:pPr>
            <a:r>
              <a:rPr sz="3200"/>
              <a:t>第 3 レベル</a:t>
            </a:r>
          </a:p>
          <a:p>
            <a:pPr lvl="3">
              <a:defRPr sz="1800"/>
            </a:pPr>
            <a:r>
              <a:rPr sz="3200"/>
              <a:t>第 4 レベル</a:t>
            </a:r>
          </a:p>
          <a:p>
            <a:pPr lvl="4">
              <a:defRPr sz="1800"/>
            </a:pPr>
            <a:r>
              <a:rPr sz="3200"/>
              <a:t>第 5 レベル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6781800" y="6474460"/>
            <a:ext cx="1905000" cy="307341"/>
          </a:xfrm>
          <a:prstGeom prst="rect">
            <a:avLst/>
          </a:prstGeom>
        </p:spPr>
        <p:txBody>
          <a:bodyPr anchor="b"/>
          <a:lstStyle>
            <a:lvl1pPr defTabSz="914400"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/>
                <a:sym typeface="Tahom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78342504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kumimoji="1" sz="32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HG丸ｺﾞｼｯｸM-PRO" pitchFamily="50" charset="-128"/>
              </a:defRPr>
            </a:lvl1pPr>
          </a:lstStyle>
          <a:p>
            <a:pPr>
              <a:defRPr/>
            </a:pPr>
            <a:fld id="{EB5B1CE6-ED3C-45F5-9583-24E3E5C49624}" type="datetime1">
              <a:rPr lang="ja-JP" altLang="en-US" b="0"/>
              <a:pPr>
                <a:defRPr/>
              </a:pPr>
              <a:t>2021/10/13</a:t>
            </a:fld>
            <a:endParaRPr lang="en-US" altLang="ja-JP" b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kumimoji="1" sz="320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HG丸ｺﾞｼｯｸM-PRO" pitchFamily="50" charset="-128"/>
              </a:defRPr>
            </a:lvl1pPr>
          </a:lstStyle>
          <a:p>
            <a:pPr>
              <a:defRPr/>
            </a:pPr>
            <a:r>
              <a:rPr lang="ja-JP" altLang="en-US" b="0"/>
              <a:t>九州</a:t>
            </a:r>
            <a:r>
              <a:rPr lang="en-US" altLang="ja-JP" b="0"/>
              <a:t>EBM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algn="ctr">
              <a:defRPr kumimoji="1" sz="32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HG丸ｺﾞｼｯｸM-PRO" pitchFamily="50" charset="-128"/>
              </a:defRPr>
            </a:lvl1pPr>
          </a:lstStyle>
          <a:p>
            <a:pPr>
              <a:defRPr/>
            </a:pPr>
            <a:fld id="{3156F4ED-3E41-40D2-9146-90E9BD4549AD}" type="slidenum">
              <a:rPr lang="en-US" altLang="ja-JP" b="0"/>
              <a:pPr>
                <a:defRPr/>
              </a:pPr>
              <a:t>‹#›</a:t>
            </a:fld>
            <a:endParaRPr lang="en-US" altLang="ja-JP" b="0"/>
          </a:p>
        </p:txBody>
      </p:sp>
    </p:spTree>
    <p:extLst>
      <p:ext uri="{BB962C8B-B14F-4D97-AF65-F5344CB8AC3E}">
        <p14:creationId xmlns:p14="http://schemas.microsoft.com/office/powerpoint/2010/main" val="2828294188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00444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6430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2806741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62420207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20756765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231159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16514426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64061222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7505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  <p:sldLayoutId id="2147483714" r:id="rId12"/>
    <p:sldLayoutId id="2147483882" r:id="rId13"/>
    <p:sldLayoutId id="2147483884" r:id="rId14"/>
    <p:sldLayoutId id="2147483885" r:id="rId15"/>
    <p:sldLayoutId id="2147483886" r:id="rId16"/>
    <p:sldLayoutId id="2147483888" r:id="rId17"/>
    <p:sldLayoutId id="2147483889" r:id="rId18"/>
    <p:sldLayoutId id="2147483890" r:id="rId19"/>
    <p:sldLayoutId id="2147484126" r:id="rId20"/>
    <p:sldLayoutId id="2147483792" r:id="rId21"/>
    <p:sldLayoutId id="2147484253" r:id="rId22"/>
    <p:sldLayoutId id="2147484267" r:id="rId23"/>
  </p:sldLayoutIdLst>
  <p:transition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62051" y="293024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740852"/>
            <a:ext cx="7772400" cy="43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Tahoma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Tahoma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Tahoma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50E6F7-CE35-4D2B-B62E-99CD4E73E3F6}" type="slidenum">
              <a:rPr kumimoji="0" lang="en-US" altLang="ja-JP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ＭＳ Ｐゴシック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2" y="617538"/>
            <a:ext cx="7847856" cy="7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  <p:sldLayoutId id="2147484231" r:id="rId14"/>
    <p:sldLayoutId id="2147483982" r:id="rId15"/>
    <p:sldLayoutId id="2147483983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0000"/>
        <a:buFont typeface="Wingdings" pitchFamily="2" charset="2"/>
        <a:buChar char="n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8">
            <a:extLst>
              <a:ext uri="{FF2B5EF4-FFF2-40B4-BE49-F238E27FC236}">
                <a16:creationId xmlns:a16="http://schemas.microsoft.com/office/drawing/2014/main" id="{461A2DFD-9296-4DED-B321-D8B078270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316" y="382562"/>
            <a:ext cx="4262814" cy="3891836"/>
          </a:xfrm>
          <a:prstGeom prst="ellipse">
            <a:avLst/>
          </a:prstGeom>
          <a:solidFill>
            <a:srgbClr val="CCECFF">
              <a:alpha val="50196"/>
            </a:srgb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lnSpc>
                <a:spcPts val="2800"/>
              </a:lnSpc>
            </a:pPr>
            <a:endParaRPr lang="ja-JP" altLang="en-US" sz="8000"/>
          </a:p>
        </p:txBody>
      </p:sp>
      <p:sp>
        <p:nvSpPr>
          <p:cNvPr id="9" name="Oval 99">
            <a:extLst>
              <a:ext uri="{FF2B5EF4-FFF2-40B4-BE49-F238E27FC236}">
                <a16:creationId xmlns:a16="http://schemas.microsoft.com/office/drawing/2014/main" id="{1EB07918-8F78-46C6-A780-CDC25AA81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78" y="2583611"/>
            <a:ext cx="4262814" cy="3891836"/>
          </a:xfrm>
          <a:prstGeom prst="ellipse">
            <a:avLst/>
          </a:prstGeom>
          <a:solidFill>
            <a:srgbClr val="CCECFF">
              <a:alpha val="50196"/>
            </a:srgb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lnSpc>
                <a:spcPts val="2800"/>
              </a:lnSpc>
            </a:pPr>
            <a:endParaRPr lang="ja-JP" altLang="en-US" sz="8000"/>
          </a:p>
        </p:txBody>
      </p:sp>
      <p:sp>
        <p:nvSpPr>
          <p:cNvPr id="11" name="Text Box 101">
            <a:extLst>
              <a:ext uri="{FF2B5EF4-FFF2-40B4-BE49-F238E27FC236}">
                <a16:creationId xmlns:a16="http://schemas.microsoft.com/office/drawing/2014/main" id="{B801394B-E07D-4122-A417-5646E22DB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4298181"/>
            <a:ext cx="3310786" cy="22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2800"/>
              </a:lnSpc>
            </a:pPr>
            <a:r>
              <a:rPr lang="ja-JP" sz="2400" u="sng" kern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患者の意向と行動</a:t>
            </a:r>
            <a:endParaRPr lang="ja-JP" sz="3200" kern="800" dirty="0">
              <a:solidFill>
                <a:srgbClr val="FF0000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FAST 4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点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・何の薬を飲んでいるか理解していない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・昔からぽっくり逝きたいと言っていた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Oval 102">
            <a:extLst>
              <a:ext uri="{FF2B5EF4-FFF2-40B4-BE49-F238E27FC236}">
                <a16:creationId xmlns:a16="http://schemas.microsoft.com/office/drawing/2014/main" id="{8F338634-8D5E-4575-8776-C8448FFA6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8254" y="2583611"/>
            <a:ext cx="4262814" cy="3891836"/>
          </a:xfrm>
          <a:prstGeom prst="ellipse">
            <a:avLst/>
          </a:prstGeom>
          <a:solidFill>
            <a:srgbClr val="CCECFF">
              <a:alpha val="50196"/>
            </a:srgb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>
              <a:lnSpc>
                <a:spcPts val="2800"/>
              </a:lnSpc>
            </a:pPr>
            <a:endParaRPr lang="ja-JP" altLang="en-US" sz="8000"/>
          </a:p>
        </p:txBody>
      </p:sp>
      <p:sp>
        <p:nvSpPr>
          <p:cNvPr id="14" name="Text Box 103">
            <a:extLst>
              <a:ext uri="{FF2B5EF4-FFF2-40B4-BE49-F238E27FC236}">
                <a16:creationId xmlns:a16="http://schemas.microsoft.com/office/drawing/2014/main" id="{96FFB290-4D16-4217-BD8D-F3EBAD09C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265" y="4157642"/>
            <a:ext cx="5380619" cy="231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2800"/>
              </a:lnSpc>
            </a:pPr>
            <a:r>
              <a:rPr lang="ja-JP" sz="2400" u="sng" kern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エビデンス</a:t>
            </a:r>
            <a:endParaRPr lang="ja-JP" sz="3200" kern="800" dirty="0">
              <a:solidFill>
                <a:srgbClr val="FF0000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endParaRPr lang="en-US" altLang="ja-JP" sz="2400" kern="800" dirty="0">
              <a:effectLst/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endParaRPr lang="en-US" altLang="ja-JP" sz="2400" kern="800" dirty="0"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endParaRPr lang="en-US" altLang="ja-JP" sz="2400" kern="800" dirty="0"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endParaRPr lang="en-US" altLang="ja-JP" sz="2400" kern="800" dirty="0">
              <a:latin typeface="Arial" panose="020B0604020202020204" pitchFamily="34" charset="0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・心房細動患者の死因の虚血性脳卒中と全身性塞栓症は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5.74%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に過ぎない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Oval 104">
            <a:extLst>
              <a:ext uri="{FF2B5EF4-FFF2-40B4-BE49-F238E27FC236}">
                <a16:creationId xmlns:a16="http://schemas.microsoft.com/office/drawing/2014/main" id="{6FAE7930-541C-4CD9-92B8-0CD1B45C7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1280" y="2004160"/>
            <a:ext cx="4689096" cy="2270237"/>
          </a:xfrm>
          <a:prstGeom prst="ellipse">
            <a:avLst/>
          </a:prstGeom>
          <a:solidFill>
            <a:srgbClr val="CCECFF">
              <a:alpha val="50196"/>
            </a:srgbClr>
          </a:solidFill>
          <a:ln w="3810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2800"/>
              </a:lnSpc>
            </a:pPr>
            <a:r>
              <a:rPr lang="en-US" sz="2400" kern="800">
                <a:effectLst/>
                <a:latin typeface="メイリオ" panose="020B060403050404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 </a:t>
            </a:r>
            <a:endParaRPr lang="ja-JP" sz="3200" kern="80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100">
            <a:extLst>
              <a:ext uri="{FF2B5EF4-FFF2-40B4-BE49-F238E27FC236}">
                <a16:creationId xmlns:a16="http://schemas.microsoft.com/office/drawing/2014/main" id="{CE7E4F9F-7E6D-44EF-B785-1E9D78BE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724" y="2449559"/>
            <a:ext cx="5247998" cy="168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2800"/>
              </a:lnSpc>
            </a:pPr>
            <a:r>
              <a:rPr lang="ja-JP" sz="2400" u="sng" kern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医療者の臨床経験</a:t>
            </a:r>
            <a:endParaRPr lang="ja-JP" sz="3200" kern="800" dirty="0">
              <a:solidFill>
                <a:srgbClr val="FF0000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・服薬管理が難しい患者では管理が難しく，出血リスクも高くなる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・高齢者の抗凝固療法にいい印象を持っていない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9" name="表 19">
            <a:extLst>
              <a:ext uri="{FF2B5EF4-FFF2-40B4-BE49-F238E27FC236}">
                <a16:creationId xmlns:a16="http://schemas.microsoft.com/office/drawing/2014/main" id="{119F8276-0E76-44A1-8A44-01A0C82D3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67419"/>
              </p:ext>
            </p:extLst>
          </p:nvPr>
        </p:nvGraphicFramePr>
        <p:xfrm>
          <a:off x="4435828" y="4536015"/>
          <a:ext cx="3374390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6580">
                  <a:extLst>
                    <a:ext uri="{9D8B030D-6E8A-4147-A177-3AD203B41FA5}">
                      <a16:colId xmlns:a16="http://schemas.microsoft.com/office/drawing/2014/main" val="1405049929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315208380"/>
                    </a:ext>
                  </a:extLst>
                </a:gridCol>
                <a:gridCol w="763905">
                  <a:extLst>
                    <a:ext uri="{9D8B030D-6E8A-4147-A177-3AD203B41FA5}">
                      <a16:colId xmlns:a16="http://schemas.microsoft.com/office/drawing/2014/main" val="480234914"/>
                    </a:ext>
                  </a:extLst>
                </a:gridCol>
              </a:tblGrid>
              <a:tr h="43022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CHADS2 3</a:t>
                      </a:r>
                    </a:p>
                    <a:p>
                      <a:pPr algn="ctr"/>
                      <a:r>
                        <a:rPr kumimoji="1" lang="en-US" altLang="ja-JP" sz="1600" dirty="0"/>
                        <a:t>HAS-BLED 2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塞栓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出血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748162"/>
                  </a:ext>
                </a:extLst>
              </a:tr>
              <a:tr h="2754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抗凝固療法なし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2.5%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0.6%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10818"/>
                  </a:ext>
                </a:extLst>
              </a:tr>
              <a:tr h="2754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抗凝固療法あり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1.1%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/>
                        <a:t>1.0%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107879"/>
                  </a:ext>
                </a:extLst>
              </a:tr>
            </a:tbl>
          </a:graphicData>
        </a:graphic>
      </p:graphicFrame>
      <p:sp>
        <p:nvSpPr>
          <p:cNvPr id="10" name="Text Box 100">
            <a:extLst>
              <a:ext uri="{FF2B5EF4-FFF2-40B4-BE49-F238E27FC236}">
                <a16:creationId xmlns:a16="http://schemas.microsoft.com/office/drawing/2014/main" id="{16D0B269-7F49-42DA-A9EA-09FBDAF55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908" y="239861"/>
            <a:ext cx="5903998" cy="194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2800"/>
              </a:lnSpc>
            </a:pPr>
            <a:r>
              <a:rPr lang="ja-JP" sz="2400" u="sng" kern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患者の病状と周囲をとりまく環境</a:t>
            </a:r>
            <a:endParaRPr lang="ja-JP" sz="3200" kern="800" dirty="0">
              <a:solidFill>
                <a:srgbClr val="FF0000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ADL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は自立だが易転倒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・独居，要介護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，服薬管理困難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・予測余命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or 10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年？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800"/>
              </a:lnSpc>
            </a:pP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・薬価：ワルファリン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5mg 3,686.5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年，エドキサバン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15mg 82,015.5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sz="2400" kern="8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endParaRPr lang="ja-JP" sz="3200" kern="800" dirty="0">
              <a:effectLst/>
              <a:latin typeface="Arial" panose="020B0604020202020204" pitchFamily="34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76467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8_NangoOriginal">
  <a:themeElements>
    <a:clrScheme name="背景白_ユーザー定義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FF0000"/>
      </a:accent2>
      <a:accent3>
        <a:srgbClr val="0070C0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defRPr b="1" dirty="0">
            <a:effectLst/>
            <a:latin typeface="+mn-lt"/>
            <a:ea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JPCA2">
  <a:themeElements>
    <a:clrScheme name="ユーザー定義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BF"/>
      </a:accent1>
      <a:accent2>
        <a:srgbClr val="FF0000"/>
      </a:accent2>
      <a:accent3>
        <a:srgbClr val="00B050"/>
      </a:accent3>
      <a:accent4>
        <a:srgbClr val="CC0099"/>
      </a:accent4>
      <a:accent5>
        <a:srgbClr val="0099FF"/>
      </a:accent5>
      <a:accent6>
        <a:srgbClr val="FF9900"/>
      </a:accent6>
      <a:hlink>
        <a:srgbClr val="0000FF"/>
      </a:hlink>
      <a:folHlink>
        <a:srgbClr val="800080"/>
      </a:folHlink>
    </a:clrScheme>
    <a:fontScheme name="メイリオ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PCA2" id="{048AA9C3-5941-4CB4-8706-E945ABF30B99}" vid="{704CF63C-687E-46B5-B991-ADAA7D6AF40C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85808</TotalTime>
  <Words>155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メイリオ</vt:lpstr>
      <vt:lpstr>Arial</vt:lpstr>
      <vt:lpstr>Calibri</vt:lpstr>
      <vt:lpstr>Century Gothic</vt:lpstr>
      <vt:lpstr>Comic Sans MS</vt:lpstr>
      <vt:lpstr>Helvetica</vt:lpstr>
      <vt:lpstr>Tahoma</vt:lpstr>
      <vt:lpstr>Wingdings</vt:lpstr>
      <vt:lpstr>8_NangoOriginal</vt:lpstr>
      <vt:lpstr>JPCA2</vt:lpstr>
      <vt:lpstr>PowerPoint プレゼンテーション</vt:lpstr>
    </vt:vector>
  </TitlesOfParts>
  <Company>虎の門病院分院内科総合診療科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 club EBM Seminar</dc:title>
  <dc:creator>Eishu NANGO</dc:creator>
  <cp:lastModifiedBy>南郷栄秀</cp:lastModifiedBy>
  <cp:revision>932</cp:revision>
  <cp:lastPrinted>2021-09-14T09:21:34Z</cp:lastPrinted>
  <dcterms:created xsi:type="dcterms:W3CDTF">1999-08-10T11:59:22Z</dcterms:created>
  <dcterms:modified xsi:type="dcterms:W3CDTF">2021-10-13T06:53:49Z</dcterms:modified>
</cp:coreProperties>
</file>